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4" r:id="rId12"/>
    <p:sldId id="265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8" roundtripDataSignature="AMtx7mjhWZWA3XKIaFy/U7t+NDCVy+Mx7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éphanie Daigle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customschemas.google.com/relationships/presentationmetadata" Target="metadata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r-CA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075944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12" name="Google Shape;11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1" name="Google Shape;16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7" name="Google Shape;16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8" name="Google Shape;11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19" name="Google Shape;119;p2:notes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fld id="{00000000-1234-1234-1234-123412341234}" type="slidenum">
              <a:rPr lang="fr-CA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5" name="Google Shape;12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31" name="Google Shape;13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7" name="Google Shape;13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43" name="Google Shape;14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49" name="Google Shape;14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55" name="Google Shape;15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55" name="Google Shape;15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4"/>
          <p:cNvSpPr txBox="1"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Arial"/>
              <a:buNone/>
              <a:defRPr sz="5600" b="1">
                <a:solidFill>
                  <a:srgbClr val="4CE0E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4"/>
          <p:cNvSpPr txBox="1"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45720" lvl="0" algn="r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4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age avec légende" type="picTx">
  <p:cSld name="PICTURE_WITH_CAPTION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2"/>
          <p:cNvSpPr/>
          <p:nvPr/>
        </p:nvSpPr>
        <p:spPr>
          <a:xfrm rot="-10380000" flipH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9525" cap="rnd" cmpd="sng">
            <a:solidFill>
              <a:srgbClr val="C0C0C0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dist="38500" dir="7500000" sx="98500" sy="100080" kx="100000" algn="tl" rotWithShape="0">
              <a:srgbClr val="000000">
                <a:alpha val="2431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22"/>
          <p:cNvSpPr/>
          <p:nvPr/>
        </p:nvSpPr>
        <p:spPr>
          <a:xfrm rot="-10380000" flipH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>
            <a:solidFill>
              <a:srgbClr val="FFFFFF"/>
            </a:solidFill>
            <a:prstDash val="solid"/>
            <a:bevel/>
            <a:headEnd type="none" w="sm" len="sm"/>
            <a:tailEnd type="none" w="sm" len="sm"/>
          </a:ln>
          <a:effectLst>
            <a:outerShdw blurRad="19685" dist="6350" dir="12900000" algn="tl" rotWithShape="0">
              <a:srgbClr val="000000">
                <a:alpha val="4627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22"/>
          <p:cNvSpPr txBox="1"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1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2"/>
          <p:cNvSpPr txBox="1">
            <a:spLocks noGrp="1"/>
          </p:cNvSpPr>
          <p:nvPr>
            <p:ph type="body" idx="1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0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35"/>
              <a:buFont typeface="Arial"/>
              <a:buNone/>
              <a:defRPr sz="1300"/>
            </a:lvl1pPr>
            <a:lvl2pPr marL="914400" lvl="1" indent="-29336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020"/>
              <a:buChar char="⚫"/>
              <a:defRPr sz="1200"/>
            </a:lvl2pPr>
            <a:lvl3pPr marL="1371600" lvl="2" indent="-2730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700"/>
              <a:buChar char="⚫"/>
              <a:defRPr sz="1000"/>
            </a:lvl3pPr>
            <a:lvl4pPr marL="1828800" lvl="3" indent="-265747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4pPr>
            <a:lvl5pPr marL="2286000" lvl="4" indent="-265747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2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2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  <p:sp>
        <p:nvSpPr>
          <p:cNvPr id="95" name="Google Shape;95;p22"/>
          <p:cNvSpPr>
            <a:spLocks noGrp="1"/>
          </p:cNvSpPr>
          <p:nvPr>
            <p:ph type="pic" idx="2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lt2"/>
          </a:solidFill>
          <a:ln w="9525" cap="rnd" cmpd="sng">
            <a:solidFill>
              <a:srgbClr val="C0C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3"/>
              </a:buClr>
              <a:buSzPts val="304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Google Shape;96;p22"/>
          <p:cNvSpPr/>
          <p:nvPr/>
        </p:nvSpPr>
        <p:spPr>
          <a:xfrm rot="10800000" flipH="1">
            <a:off x="-9525" y="5816600"/>
            <a:ext cx="9163050" cy="1041400"/>
          </a:xfrm>
          <a:custGeom>
            <a:avLst/>
            <a:gdLst/>
            <a:ahLst/>
            <a:cxnLst/>
            <a:rect l="l" t="t" r="r" b="b"/>
            <a:pathLst>
              <a:path w="5772" h="656" extrusionOk="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313"/>
                </a:srgbClr>
              </a:gs>
              <a:gs pos="100000">
                <a:srgbClr val="00E9F7">
                  <a:alpha val="54509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2"/>
          <p:cNvSpPr/>
          <p:nvPr/>
        </p:nvSpPr>
        <p:spPr>
          <a:xfrm rot="10800000" flipH="1">
            <a:off x="4381500" y="6219825"/>
            <a:ext cx="4762500" cy="638175"/>
          </a:xfrm>
          <a:custGeom>
            <a:avLst/>
            <a:gdLst/>
            <a:ahLst/>
            <a:cxnLst/>
            <a:rect l="l" t="t" r="r" b="b"/>
            <a:pathLst>
              <a:path w="3000" h="595" extrusionOk="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411"/>
                </a:srgbClr>
              </a:gs>
              <a:gs pos="80000">
                <a:srgbClr val="0099E4">
                  <a:alpha val="44313"/>
                </a:srgbClr>
              </a:gs>
              <a:gs pos="100000">
                <a:srgbClr val="0099E4">
                  <a:alpha val="44313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3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3"/>
          <p:cNvSpPr txBox="1">
            <a:spLocks noGrp="1"/>
          </p:cNvSpPr>
          <p:nvPr>
            <p:ph type="body" idx="1"/>
          </p:nvPr>
        </p:nvSpPr>
        <p:spPr>
          <a:xfrm rot="5400000">
            <a:off x="2377440" y="15240"/>
            <a:ext cx="438912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marL="1828800" lvl="3" indent="-30289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marL="2286000" lvl="4" indent="-30289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3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23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4"/>
          <p:cNvSpPr txBox="1">
            <a:spLocks noGrp="1"/>
          </p:cNvSpPr>
          <p:nvPr>
            <p:ph type="title"/>
          </p:nvPr>
        </p:nvSpPr>
        <p:spPr>
          <a:xfrm rot="5400000">
            <a:off x="5052218" y="2491583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4"/>
          <p:cNvSpPr txBox="1">
            <a:spLocks noGrp="1"/>
          </p:cNvSpPr>
          <p:nvPr>
            <p:ph type="body" idx="1"/>
          </p:nvPr>
        </p:nvSpPr>
        <p:spPr>
          <a:xfrm rot="5400000">
            <a:off x="861219" y="510383"/>
            <a:ext cx="5211763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marL="1828800" lvl="3" indent="-30289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marL="2286000" lvl="4" indent="-30289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4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4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5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marL="1828800" lvl="3" indent="-30289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marL="2286000" lvl="4" indent="-30289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6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Arial"/>
              <a:buNone/>
              <a:defRPr sz="50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6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Arial"/>
              <a:buNone/>
              <a:defRPr sz="5600" b="1">
                <a:solidFill>
                  <a:srgbClr val="4CE0E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45720" lvl="0" algn="r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E3AC"/>
              </a:buClr>
              <a:buSzPts val="5600"/>
              <a:buFont typeface="Arial"/>
              <a:buNone/>
              <a:defRPr sz="5600" b="1" cap="none">
                <a:solidFill>
                  <a:srgbClr val="4AE3A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90"/>
              <a:buNone/>
              <a:defRPr sz="22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12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7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8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8"/>
          <p:cNvSpPr txBox="1">
            <a:spLocks noGrp="1"/>
          </p:cNvSpPr>
          <p:nvPr>
            <p:ph type="body" idx="1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5445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marL="914400" lvl="1" indent="-35814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marL="1371600" lvl="2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marL="1828800" lvl="3" indent="-30289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marL="2286000" lvl="4" indent="-30289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18"/>
          <p:cNvSpPr txBox="1">
            <a:spLocks noGrp="1"/>
          </p:cNvSpPr>
          <p:nvPr>
            <p:ph type="body" idx="2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5445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marL="914400" lvl="1" indent="-35814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marL="1371600" lvl="2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marL="1828800" lvl="3" indent="-30289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marL="2286000" lvl="4" indent="-30289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8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9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9"/>
          <p:cNvSpPr txBox="1"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28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body" idx="2"/>
          </p:nvPr>
        </p:nvSpPr>
        <p:spPr>
          <a:xfrm>
            <a:off x="4645025" y="1859757"/>
            <a:ext cx="4041775" cy="654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28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body" idx="3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61315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marL="914400" lvl="1" indent="-3365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4639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marL="2286000" lvl="4" indent="-294639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9"/>
          <p:cNvSpPr txBox="1">
            <a:spLocks noGrp="1"/>
          </p:cNvSpPr>
          <p:nvPr>
            <p:ph type="body" idx="4"/>
          </p:nvPr>
        </p:nvSpPr>
        <p:spPr>
          <a:xfrm>
            <a:off x="4645025" y="2514600"/>
            <a:ext cx="4041775" cy="3845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61315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marL="914400" lvl="1" indent="-3365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4639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marL="2286000" lvl="4" indent="-294639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 txBox="1"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Arial"/>
              <a:buNone/>
              <a:defRPr sz="26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body" idx="1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45700" rIns="1827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33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body" idx="2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9751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660"/>
              <a:buChar char="⚫"/>
              <a:defRPr sz="2800"/>
            </a:lvl1pPr>
            <a:lvl2pPr marL="914400" lvl="1" indent="-368935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210"/>
              <a:buChar char="⚫"/>
              <a:defRPr sz="2600"/>
            </a:lvl2pPr>
            <a:lvl3pPr marL="1371600" lvl="2" indent="-33528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680"/>
              <a:buChar char="⚫"/>
              <a:defRPr sz="2400"/>
            </a:lvl3pPr>
            <a:lvl4pPr marL="1828800" lvl="3" indent="-3111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00"/>
              <a:buChar char="⚫"/>
              <a:defRPr sz="2000"/>
            </a:lvl4pPr>
            <a:lvl5pPr marL="2286000" lvl="4" indent="-30289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1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tile tx="0" ty="0" sx="65000" sy="65000" flip="none" algn="tl"/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/>
          <p:nvPr/>
        </p:nvSpPr>
        <p:spPr>
          <a:xfrm>
            <a:off x="-9525" y="-7144"/>
            <a:ext cx="9163050" cy="1041400"/>
          </a:xfrm>
          <a:custGeom>
            <a:avLst/>
            <a:gdLst/>
            <a:ahLst/>
            <a:cxnLst/>
            <a:rect l="l" t="t" r="r" b="b"/>
            <a:pathLst>
              <a:path w="5772" h="656" extrusionOk="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313"/>
                </a:srgbClr>
              </a:gs>
              <a:gs pos="100000">
                <a:srgbClr val="00E9F7">
                  <a:alpha val="54509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2"/>
          <p:cNvSpPr/>
          <p:nvPr/>
        </p:nvSpPr>
        <p:spPr>
          <a:xfrm>
            <a:off x="4381500" y="-7144"/>
            <a:ext cx="4762500" cy="638175"/>
          </a:xfrm>
          <a:custGeom>
            <a:avLst/>
            <a:gdLst/>
            <a:ahLst/>
            <a:cxnLst/>
            <a:rect l="l" t="t" r="r" b="b"/>
            <a:pathLst>
              <a:path w="3000" h="595" extrusionOk="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411"/>
                </a:srgbClr>
              </a:gs>
              <a:gs pos="80000">
                <a:srgbClr val="0099E4">
                  <a:alpha val="44313"/>
                </a:srgbClr>
              </a:gs>
              <a:gs pos="100000">
                <a:srgbClr val="0099E4">
                  <a:alpha val="44313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12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544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81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1944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sz="2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987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2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2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0E9ED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  <p:grpSp>
        <p:nvGrpSpPr>
          <p:cNvPr id="17" name="Google Shape;17;p12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18" name="Google Shape;18;p12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avLst/>
              <a:gdLst/>
              <a:ahLst/>
              <a:cxnLst/>
              <a:rect l="l" t="t" r="r" b="b"/>
              <a:pathLst>
                <a:path w="5772" h="1055" extrusionOk="0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75" cap="flat" cmpd="sng">
              <a:solidFill>
                <a:srgbClr val="09B6B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p12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avLst/>
              <a:gdLst/>
              <a:ahLst/>
              <a:cxnLst/>
              <a:rect l="l" t="t" r="r" b="b"/>
              <a:pathLst>
                <a:path w="5766" h="854" extrusionOk="0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tile tx="0" ty="0" sx="65000" sy="65000" flip="none" algn="tl"/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1"/>
          <p:cNvSpPr/>
          <p:nvPr/>
        </p:nvSpPr>
        <p:spPr>
          <a:xfrm>
            <a:off x="-9525" y="-7144"/>
            <a:ext cx="9163050" cy="1041400"/>
          </a:xfrm>
          <a:custGeom>
            <a:avLst/>
            <a:gdLst/>
            <a:ahLst/>
            <a:cxnLst/>
            <a:rect l="l" t="t" r="r" b="b"/>
            <a:pathLst>
              <a:path w="5772" h="656" extrusionOk="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313"/>
                </a:srgbClr>
              </a:gs>
              <a:gs pos="100000">
                <a:srgbClr val="00E9F7">
                  <a:alpha val="54509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11"/>
          <p:cNvSpPr/>
          <p:nvPr/>
        </p:nvSpPr>
        <p:spPr>
          <a:xfrm>
            <a:off x="4381500" y="-7144"/>
            <a:ext cx="4762500" cy="638175"/>
          </a:xfrm>
          <a:custGeom>
            <a:avLst/>
            <a:gdLst/>
            <a:ahLst/>
            <a:cxnLst/>
            <a:rect l="l" t="t" r="r" b="b"/>
            <a:pathLst>
              <a:path w="3000" h="595" extrusionOk="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411"/>
                </a:srgbClr>
              </a:gs>
              <a:gs pos="80000">
                <a:srgbClr val="0099E4">
                  <a:alpha val="44313"/>
                </a:srgbClr>
              </a:gs>
              <a:gs pos="100000">
                <a:srgbClr val="0099E4">
                  <a:alpha val="44313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11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544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81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1944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987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35C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  <p:grpSp>
        <p:nvGrpSpPr>
          <p:cNvPr id="34" name="Google Shape;34;p11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35" name="Google Shape;35;p11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avLst/>
              <a:gdLst/>
              <a:ahLst/>
              <a:cxnLst/>
              <a:rect l="l" t="t" r="r" b="b"/>
              <a:pathLst>
                <a:path w="5772" h="1055" extrusionOk="0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75" cap="flat" cmpd="sng">
              <a:solidFill>
                <a:srgbClr val="09B6B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p11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avLst/>
              <a:gdLst/>
              <a:ahLst/>
              <a:cxnLst/>
              <a:rect l="l" t="t" r="r" b="b"/>
              <a:pathLst>
                <a:path w="5766" h="854" extrusionOk="0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"/>
          <p:cNvSpPr txBox="1">
            <a:spLocks noGrp="1"/>
          </p:cNvSpPr>
          <p:nvPr>
            <p:ph type="subTitle" idx="1"/>
          </p:nvPr>
        </p:nvSpPr>
        <p:spPr>
          <a:xfrm>
            <a:off x="633412" y="5084762"/>
            <a:ext cx="7854949" cy="1296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4572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650"/>
              <a:buFont typeface="Noto Sans Symbols"/>
              <a:buNone/>
            </a:pPr>
            <a:r>
              <a:rPr lang="fr-CA"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Outil pour les nouveaux responsables de contenu</a:t>
            </a:r>
            <a:endParaRPr sz="2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5" name="Google Shape;115;p1" descr="https://lh5.googleusercontent.com/67-1fxjSbSuoR-koNktaXPOLB730C6-DlxiixDHeAQaeElJQMaPfc5klJ2YnXuF21yae3vuimYgvvlw7fjw8_0IwFIqPFNqu1bblwRYzxqyuBQ3L98MMmwBCxakMIVmZlZ34QGCq5M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9762" y="965200"/>
            <a:ext cx="7915275" cy="40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9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Arial"/>
              <a:buNone/>
            </a:pPr>
            <a:r>
              <a:rPr lang="fr-CA"/>
              <a:t>D’autres questions ?</a:t>
            </a:r>
            <a:endParaRPr/>
          </a:p>
        </p:txBody>
      </p:sp>
      <p:sp>
        <p:nvSpPr>
          <p:cNvPr id="164" name="Google Shape;164;p9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fr-CA" dirty="0"/>
              <a:t>Consulter les </a:t>
            </a:r>
            <a:r>
              <a:rPr lang="fr-CA" dirty="0" smtClean="0"/>
              <a:t>autres documents </a:t>
            </a:r>
            <a:r>
              <a:rPr lang="fr-CA" dirty="0"/>
              <a:t>PDF de la section « </a:t>
            </a:r>
            <a:r>
              <a:rPr lang="fr-CA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5"/>
                  </a:ext>
                </a:extLst>
              </a:rPr>
              <a:t>AIDE </a:t>
            </a:r>
            <a:r>
              <a:rPr lang="fr-CA" dirty="0" smtClean="0"/>
              <a:t>»</a:t>
            </a:r>
          </a:p>
          <a:p>
            <a:pPr marL="274320" lvl="0" indent="-27432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fr-CA" dirty="0" smtClean="0"/>
              <a:t>Utiliser </a:t>
            </a:r>
            <a:r>
              <a:rPr lang="fr-CA" dirty="0"/>
              <a:t>la Foire aux questions (FAQ)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0"/>
          <p:cNvSpPr txBox="1"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Arial"/>
              <a:buNone/>
            </a:pPr>
            <a:r>
              <a:rPr lang="fr-CA"/>
              <a:t>Foire aux questions</a:t>
            </a:r>
            <a:endParaRPr/>
          </a:p>
        </p:txBody>
      </p:sp>
      <p:sp>
        <p:nvSpPr>
          <p:cNvPr id="170" name="Google Shape;170;p10"/>
          <p:cNvSpPr txBox="1">
            <a:spLocks noGrp="1"/>
          </p:cNvSpPr>
          <p:nvPr>
            <p:ph type="body" idx="1"/>
          </p:nvPr>
        </p:nvSpPr>
        <p:spPr>
          <a:xfrm>
            <a:off x="457200" y="1484784"/>
            <a:ext cx="8229600" cy="5040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2743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80"/>
              <a:buChar char="⚫"/>
            </a:pPr>
            <a:r>
              <a:rPr lang="fr-CA" sz="2400" dirty="0"/>
              <a:t>La foire aux questions (FAQ) est </a:t>
            </a:r>
            <a:r>
              <a:rPr lang="fr-CA" sz="2400" b="1" dirty="0"/>
              <a:t>la voie de communication </a:t>
            </a:r>
            <a:r>
              <a:rPr lang="fr-CA" sz="2400" dirty="0"/>
              <a:t>pour les utilisateurs de la plateforme</a:t>
            </a:r>
            <a:endParaRPr sz="2400" dirty="0"/>
          </a:p>
          <a:p>
            <a:pPr marL="274320" lvl="1" indent="-27432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ts val="2280"/>
              <a:buChar char="⚫"/>
            </a:pPr>
            <a:r>
              <a:rPr lang="fr-CA" dirty="0"/>
              <a:t>Posez vos questions directement sur la plateforme</a:t>
            </a:r>
            <a:endParaRPr dirty="0"/>
          </a:p>
          <a:p>
            <a:pPr marL="850392" lvl="1" indent="-4572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1870"/>
              <a:buFont typeface="Arial"/>
              <a:buAutoNum type="arabicPeriod"/>
            </a:pPr>
            <a:r>
              <a:rPr lang="fr-CA" sz="2200" u="sng" dirty="0"/>
              <a:t>Section clinique</a:t>
            </a:r>
            <a:r>
              <a:rPr lang="fr-CA" sz="2200" dirty="0"/>
              <a:t> : questions et commentaires sur le contenu des MSI</a:t>
            </a:r>
            <a:endParaRPr dirty="0"/>
          </a:p>
          <a:p>
            <a:pPr marL="850392" lvl="1" indent="-4572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1870"/>
              <a:buFont typeface="Arial"/>
              <a:buAutoNum type="arabicPeriod"/>
            </a:pPr>
            <a:r>
              <a:rPr lang="fr-CA" sz="2200" u="sng" dirty="0"/>
              <a:t>Section technique</a:t>
            </a:r>
            <a:r>
              <a:rPr lang="fr-CA" sz="2200" dirty="0"/>
              <a:t> : questions et commentaires sur une fonctionnalité de la plateforme </a:t>
            </a:r>
            <a:endParaRPr dirty="0"/>
          </a:p>
          <a:p>
            <a:pPr marL="850392" lvl="1" indent="-4572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1870"/>
              <a:buFont typeface="Arial"/>
              <a:buAutoNum type="arabicPeriod"/>
            </a:pPr>
            <a:r>
              <a:rPr lang="fr-CA" sz="2200" u="sng" dirty="0"/>
              <a:t>Section abonnement</a:t>
            </a:r>
            <a:r>
              <a:rPr lang="fr-CA" sz="2200" dirty="0"/>
              <a:t> : questions et commentaires sur le renouvellement de votre abonnement</a:t>
            </a:r>
            <a:endParaRPr dirty="0"/>
          </a:p>
          <a:p>
            <a:pPr marL="274320" lvl="1" indent="-27432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ts val="2280"/>
              <a:buChar char="⚫"/>
            </a:pPr>
            <a:r>
              <a:rPr lang="fr-CA" dirty="0"/>
              <a:t>La réponse à votre question </a:t>
            </a:r>
            <a:r>
              <a:rPr lang="fr-CA" dirty="0" smtClean="0"/>
              <a:t>peut être </a:t>
            </a:r>
            <a:r>
              <a:rPr lang="fr-CA" dirty="0"/>
              <a:t>déjà disponible au sein de la FAQ</a:t>
            </a:r>
            <a:endParaRPr dirty="0"/>
          </a:p>
          <a:p>
            <a:pPr marL="548640" lvl="2" indent="-27432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3"/>
              </a:buClr>
              <a:buSzPts val="2090"/>
              <a:buChar char="⚫"/>
            </a:pPr>
            <a:r>
              <a:rPr lang="fr-CA" sz="2200" dirty="0"/>
              <a:t>Sinon, vous recevrez une réponse </a:t>
            </a:r>
            <a:r>
              <a:rPr lang="fr-CA" sz="2200" dirty="0" smtClean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6"/>
                  </a:ext>
                </a:extLst>
              </a:rPr>
              <a:t>en </a:t>
            </a:r>
            <a:r>
              <a:rPr lang="fr-CA" sz="2200" dirty="0" smtClean="0"/>
              <a:t>72 </a:t>
            </a:r>
            <a:r>
              <a:rPr lang="fr-CA" sz="2200" dirty="0"/>
              <a:t>heures ouvrables</a:t>
            </a:r>
            <a:endParaRPr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"/>
          <p:cNvSpPr txBox="1">
            <a:spLocks noGrp="1"/>
          </p:cNvSpPr>
          <p:nvPr>
            <p:ph type="title"/>
          </p:nvPr>
        </p:nvSpPr>
        <p:spPr>
          <a:xfrm>
            <a:off x="457200" y="323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Arial"/>
              <a:buNone/>
            </a:pPr>
            <a:r>
              <a:rPr lang="fr-CA"/>
              <a:t>Rôles des conseillères des MSI</a:t>
            </a:r>
            <a:endParaRPr/>
          </a:p>
        </p:txBody>
      </p:sp>
      <p:sp>
        <p:nvSpPr>
          <p:cNvPr id="122" name="Google Shape;122;p2"/>
          <p:cNvSpPr txBox="1">
            <a:spLocks noGrp="1"/>
          </p:cNvSpPr>
          <p:nvPr>
            <p:ph type="body" idx="1"/>
          </p:nvPr>
        </p:nvSpPr>
        <p:spPr>
          <a:xfrm>
            <a:off x="457200" y="1477947"/>
            <a:ext cx="8229600" cy="52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73050" marR="0" lvl="0" indent="-26860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36"/>
              <a:buChar char="⚫"/>
            </a:pPr>
            <a:r>
              <a:rPr lang="fr-CA" dirty="0">
                <a:solidFill>
                  <a:srgbClr val="0B5395"/>
                </a:solidFill>
              </a:rPr>
              <a:t>Priorisation : </a:t>
            </a:r>
            <a:r>
              <a:rPr lang="fr-CA" sz="2200" dirty="0"/>
              <a:t>Élaborer les priorités </a:t>
            </a:r>
            <a:r>
              <a:rPr lang="fr-CA" sz="2200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en collaboration </a:t>
            </a:r>
            <a:r>
              <a:rPr lang="fr-CA" sz="2200" dirty="0"/>
              <a:t>avec le reste de l’équipe, le comité d’évaluation et les besoins exprimés par les abonnés</a:t>
            </a:r>
            <a:endParaRPr dirty="0"/>
          </a:p>
          <a:p>
            <a:pPr marL="273050" marR="0" lvl="0" indent="-26860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600"/>
              <a:buChar char="⚫"/>
            </a:pPr>
            <a:r>
              <a:rPr lang="fr-CA" dirty="0">
                <a:solidFill>
                  <a:srgbClr val="0B5395"/>
                </a:solidFill>
              </a:rPr>
              <a:t>Rédaction</a:t>
            </a:r>
            <a:r>
              <a:rPr lang="fr-CA" dirty="0"/>
              <a:t> </a:t>
            </a:r>
            <a:r>
              <a:rPr lang="fr-CA" sz="2400" dirty="0"/>
              <a:t>: </a:t>
            </a:r>
            <a:endParaRPr dirty="0"/>
          </a:p>
          <a:p>
            <a:pPr marL="640080" lvl="1" indent="-2468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70"/>
              <a:buChar char="⚫"/>
            </a:pPr>
            <a:r>
              <a:rPr lang="fr-CA" sz="2200" dirty="0"/>
              <a:t>Effectuer la recension des écrits (et assurer une vigie)</a:t>
            </a:r>
            <a:endParaRPr dirty="0"/>
          </a:p>
          <a:p>
            <a:pPr marL="640080" lvl="1" indent="-2468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70"/>
              <a:buChar char="⚫"/>
            </a:pPr>
            <a:r>
              <a:rPr lang="fr-CA" sz="2200" dirty="0"/>
              <a:t>Réviser, mettre à jour ou créer les MSI </a:t>
            </a:r>
            <a:endParaRPr dirty="0"/>
          </a:p>
          <a:p>
            <a:pPr marL="640080" lvl="1" indent="-2468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70"/>
              <a:buChar char="⚫"/>
            </a:pPr>
            <a:r>
              <a:rPr lang="fr-CA" sz="2200" dirty="0"/>
              <a:t>Développer des outils</a:t>
            </a:r>
            <a:endParaRPr dirty="0"/>
          </a:p>
          <a:p>
            <a:pPr marL="640080" lvl="1" indent="-2468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70"/>
              <a:buChar char="⚫"/>
            </a:pPr>
            <a:r>
              <a:rPr lang="fr-CA" sz="2200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"/>
                  </a:ext>
                </a:extLst>
              </a:rPr>
              <a:t>Réviser selon les commentaires</a:t>
            </a:r>
            <a:r>
              <a:rPr lang="fr-CA" sz="2200" dirty="0"/>
              <a:t> soumis par le comité d’évaluation</a:t>
            </a:r>
            <a:r>
              <a:rPr lang="fr-CA" dirty="0"/>
              <a:t> </a:t>
            </a:r>
            <a:endParaRPr dirty="0"/>
          </a:p>
          <a:p>
            <a:pPr marL="274320" marR="0" lvl="0" indent="-27432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Char char="⚫"/>
            </a:pPr>
            <a:r>
              <a:rPr lang="fr-CA" dirty="0">
                <a:solidFill>
                  <a:srgbClr val="0B5395"/>
                </a:solidFill>
              </a:rPr>
              <a:t>Soutien</a:t>
            </a:r>
            <a:r>
              <a:rPr lang="fr-CA" dirty="0"/>
              <a:t> </a:t>
            </a:r>
            <a:endParaRPr dirty="0"/>
          </a:p>
          <a:p>
            <a:pPr marL="640080" marR="0" lvl="1" indent="-2468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70"/>
              <a:buChar char="⚫"/>
            </a:pPr>
            <a:r>
              <a:rPr lang="fr-CA" sz="2200" dirty="0"/>
              <a:t>Répondre aux questions cliniques des abonnés soumises par la FAQ</a:t>
            </a:r>
            <a:endParaRPr dirty="0"/>
          </a:p>
          <a:p>
            <a:pPr marL="640080" marR="0" lvl="1" indent="-2468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70"/>
              <a:buChar char="⚫"/>
            </a:pPr>
            <a:r>
              <a:rPr lang="fr-CA" sz="2200" dirty="0"/>
              <a:t>Offrir de la formation ou développer des outils facilitant l’utilisation de la plateforme et des MSI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8614" y="1412776"/>
            <a:ext cx="9048990" cy="4824536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3"/>
          <p:cNvSpPr txBox="1">
            <a:spLocks noGrp="1"/>
          </p:cNvSpPr>
          <p:nvPr>
            <p:ph type="title"/>
          </p:nvPr>
        </p:nvSpPr>
        <p:spPr>
          <a:xfrm>
            <a:off x="362981" y="495176"/>
            <a:ext cx="8305800" cy="70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rPr lang="fr-CA" sz="4400"/>
              <a:t>Processus de mise à jour</a:t>
            </a:r>
            <a:endParaRPr sz="4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4"/>
          <p:cNvSpPr txBox="1">
            <a:spLocks noGrp="1"/>
          </p:cNvSpPr>
          <p:nvPr>
            <p:ph type="title"/>
          </p:nvPr>
        </p:nvSpPr>
        <p:spPr>
          <a:xfrm>
            <a:off x="457200" y="764704"/>
            <a:ext cx="8229600" cy="711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fr-CA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Révision des MSI</a:t>
            </a:r>
            <a:endParaRPr/>
          </a:p>
        </p:txBody>
      </p:sp>
      <p:sp>
        <p:nvSpPr>
          <p:cNvPr id="134" name="Google Shape;134;p4"/>
          <p:cNvSpPr txBox="1">
            <a:spLocks noGrp="1"/>
          </p:cNvSpPr>
          <p:nvPr>
            <p:ph type="body" idx="1"/>
          </p:nvPr>
        </p:nvSpPr>
        <p:spPr>
          <a:xfrm>
            <a:off x="457200" y="1603374"/>
            <a:ext cx="8229600" cy="4921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660"/>
              <a:buFont typeface="Noto Sans Symbols"/>
              <a:buChar char="●"/>
            </a:pPr>
            <a:r>
              <a:rPr lang="fr-CA" sz="2800"/>
              <a:t>Une révision est une modification apportée au sein d’une MSI qui est publiée </a:t>
            </a:r>
            <a:endParaRPr/>
          </a:p>
          <a:p>
            <a:pPr marL="638810" lvl="1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280"/>
              <a:buFont typeface="Noto Sans Symbols"/>
              <a:buChar char="●"/>
            </a:pPr>
            <a:r>
              <a:rPr lang="fr-CA"/>
              <a:t>Ex. : précision, </a:t>
            </a:r>
            <a:r>
              <a:rPr lang="fr-CA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retrait ou un ajout d’information</a:t>
            </a:r>
            <a:endParaRPr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ts val="2280"/>
              <a:buFont typeface="Noto Sans Symbols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"/>
          <p:cNvSpPr txBox="1">
            <a:spLocks noGrp="1"/>
          </p:cNvSpPr>
          <p:nvPr>
            <p:ph type="title"/>
          </p:nvPr>
        </p:nvSpPr>
        <p:spPr>
          <a:xfrm>
            <a:off x="467544" y="548680"/>
            <a:ext cx="8229600" cy="866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fr-CA" sz="4000"/>
              <a:t>Révision des MSI – Restez informé!</a:t>
            </a:r>
            <a:endParaRPr sz="4000"/>
          </a:p>
        </p:txBody>
      </p:sp>
      <p:sp>
        <p:nvSpPr>
          <p:cNvPr id="140" name="Google Shape;140;p5"/>
          <p:cNvSpPr txBox="1">
            <a:spLocks noGrp="1"/>
          </p:cNvSpPr>
          <p:nvPr>
            <p:ph type="body" idx="1"/>
          </p:nvPr>
        </p:nvSpPr>
        <p:spPr>
          <a:xfrm>
            <a:off x="323528" y="1556792"/>
            <a:ext cx="8640960" cy="4752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74320" lvl="0" indent="-2743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60"/>
              <a:buChar char="⚫"/>
            </a:pPr>
            <a:r>
              <a:rPr lang="fr-CA" sz="2800" dirty="0"/>
              <a:t>Consulter : </a:t>
            </a:r>
            <a:endParaRPr dirty="0"/>
          </a:p>
          <a:p>
            <a:pPr marL="850392" lvl="1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Font typeface="Arial"/>
              <a:buAutoNum type="arabicPeriod"/>
            </a:pPr>
            <a:r>
              <a:rPr lang="fr-CA" dirty="0"/>
              <a:t>La liste des MSI révisées publiée le lundi dans l’onglet  « AIDE »</a:t>
            </a:r>
            <a:endParaRPr dirty="0"/>
          </a:p>
          <a:p>
            <a:pPr marL="850392" lvl="1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Font typeface="Arial"/>
              <a:buAutoNum type="arabicPeriod"/>
            </a:pPr>
            <a:r>
              <a:rPr lang="fr-CA" dirty="0"/>
              <a:t>La note insérée dans la section « Notes de révision »</a:t>
            </a:r>
            <a:endParaRPr dirty="0"/>
          </a:p>
          <a:p>
            <a:pPr marL="914400" lvl="2" indent="-246887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1470"/>
              <a:buChar char="⚫"/>
            </a:pPr>
            <a:r>
              <a:rPr lang="fr-CA" dirty="0"/>
              <a:t>Elle résume les changements apportés</a:t>
            </a:r>
            <a:endParaRPr dirty="0"/>
          </a:p>
          <a:p>
            <a:pPr marL="850392" lvl="1" indent="-4572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040"/>
              <a:buFont typeface="Arial"/>
              <a:buAutoNum type="arabicPeriod"/>
            </a:pPr>
            <a:r>
              <a:rPr lang="fr-CA" u="sng" dirty="0"/>
              <a:t>Aucun</a:t>
            </a:r>
            <a:r>
              <a:rPr lang="fr-CA" dirty="0"/>
              <a:t> </a:t>
            </a:r>
            <a:r>
              <a:rPr lang="fr-CA" sz="2600" dirty="0"/>
              <a:t>courriel n’est envoyé pour aviser des modifications</a:t>
            </a:r>
            <a:endParaRPr sz="2600" dirty="0"/>
          </a:p>
          <a:p>
            <a:pPr marL="274320" lvl="0" indent="-27432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660"/>
              <a:buFont typeface="Noto Sans Symbols"/>
              <a:buChar char="●"/>
            </a:pPr>
            <a:r>
              <a:rPr lang="fr-CA" sz="2800" dirty="0"/>
              <a:t>Retrouver </a:t>
            </a:r>
            <a:r>
              <a:rPr lang="fr-CA" sz="2800" dirty="0" smtClean="0"/>
              <a:t>aisément </a:t>
            </a:r>
            <a:r>
              <a:rPr lang="fr-CA" sz="2800" dirty="0"/>
              <a:t>les modifications grâce à : </a:t>
            </a:r>
            <a:endParaRPr dirty="0"/>
          </a:p>
          <a:p>
            <a:pPr marL="850392" lvl="1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Font typeface="Arial"/>
              <a:buAutoNum type="arabicPeriod" startAt="2"/>
            </a:pPr>
            <a:r>
              <a:rPr lang="fr-CA" dirty="0"/>
              <a:t>Un encadré rose inséré au début des sections Généralités et/ou Procédure</a:t>
            </a:r>
            <a:endParaRPr dirty="0"/>
          </a:p>
          <a:p>
            <a:pPr marL="914400" lvl="2" indent="-246887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1470"/>
              <a:buChar char="⚫"/>
            </a:pPr>
            <a:r>
              <a:rPr lang="fr-CA" dirty="0"/>
              <a:t>Un lien mène directement à la section révisée</a:t>
            </a:r>
            <a:endParaRPr dirty="0"/>
          </a:p>
          <a:p>
            <a:pPr marL="850392" lvl="1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Font typeface="Arial"/>
              <a:buAutoNum type="arabicPeriod" startAt="2"/>
            </a:pPr>
            <a:r>
              <a:rPr lang="fr-CA" dirty="0"/>
              <a:t>La couleur orangée du texte révisé</a:t>
            </a:r>
            <a:endParaRPr dirty="0"/>
          </a:p>
          <a:p>
            <a:pPr marL="640080" lvl="1" indent="-117348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6"/>
          <p:cNvSpPr txBox="1">
            <a:spLocks noGrp="1"/>
          </p:cNvSpPr>
          <p:nvPr>
            <p:ph type="title"/>
          </p:nvPr>
        </p:nvSpPr>
        <p:spPr>
          <a:xfrm>
            <a:off x="457200" y="260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fr-CA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Mises à jour des MSI</a:t>
            </a:r>
            <a:endParaRPr sz="4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6"/>
          <p:cNvSpPr txBox="1">
            <a:spLocks noGrp="1"/>
          </p:cNvSpPr>
          <p:nvPr>
            <p:ph type="body" idx="1"/>
          </p:nvPr>
        </p:nvSpPr>
        <p:spPr>
          <a:xfrm>
            <a:off x="457200" y="1557337"/>
            <a:ext cx="8229600" cy="438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305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●"/>
            </a:pPr>
            <a:r>
              <a:rPr lang="fr-CA" dirty="0"/>
              <a:t>Une mise à jour consiste à réécrire la </a:t>
            </a:r>
            <a:r>
              <a:rPr lang="fr-CA" dirty="0">
                <a:solidFill>
                  <a:schemeClr val="dk1"/>
                </a:solidFill>
              </a:rPr>
              <a:t>MSI </a:t>
            </a:r>
            <a:r>
              <a:rPr lang="fr-CA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"/>
                  </a:ext>
                </a:extLst>
              </a:rPr>
              <a:t>en entier </a:t>
            </a:r>
            <a:r>
              <a:rPr lang="fr-CA" dirty="0"/>
              <a:t>selon les dernières données probantes puis à la publier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8"/>
          <p:cNvSpPr txBox="1"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fr-CA" sz="4400"/>
              <a:t>Création d’une </a:t>
            </a:r>
            <a:r>
              <a:rPr lang="fr-CA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MSI</a:t>
            </a:r>
            <a:endParaRPr/>
          </a:p>
        </p:txBody>
      </p:sp>
      <p:sp>
        <p:nvSpPr>
          <p:cNvPr id="152" name="Google Shape;152;p8"/>
          <p:cNvSpPr txBox="1">
            <a:spLocks noGrp="1"/>
          </p:cNvSpPr>
          <p:nvPr>
            <p:ph type="body" idx="1"/>
          </p:nvPr>
        </p:nvSpPr>
        <p:spPr>
          <a:xfrm>
            <a:off x="457200" y="1628775"/>
            <a:ext cx="8229600" cy="4389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●"/>
            </a:pPr>
            <a:r>
              <a:rPr lang="fr-CA"/>
              <a:t>La création d’une </a:t>
            </a:r>
            <a:r>
              <a:rPr lang="fr-CA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MSI consi</a:t>
            </a:r>
            <a:r>
              <a:rPr lang="fr-CA"/>
              <a:t>ste à rédiger une procédure ou un cadre de référence qui n’existait pas sur la </a:t>
            </a:r>
            <a:r>
              <a:rPr lang="fr-CA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"/>
                  </a:ext>
                </a:extLst>
              </a:rPr>
              <a:t>plateforme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7"/>
          <p:cNvSpPr txBox="1">
            <a:spLocks noGrp="1"/>
          </p:cNvSpPr>
          <p:nvPr>
            <p:ph type="title"/>
          </p:nvPr>
        </p:nvSpPr>
        <p:spPr>
          <a:xfrm>
            <a:off x="0" y="354184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</a:pPr>
            <a:r>
              <a:rPr lang="fr-CA" sz="3000" b="0" i="0" u="none" strike="noStrike" cap="none" dirty="0">
                <a:solidFill>
                  <a:schemeClr val="dk2"/>
                </a:solidFill>
              </a:rPr>
              <a:t>Mises à jour et création des MSI - </a:t>
            </a:r>
            <a:r>
              <a:rPr lang="fr-CA" sz="3000" dirty="0"/>
              <a:t>Restez informé!</a:t>
            </a:r>
            <a:endParaRPr sz="3000" b="0" i="0" u="none" strike="noStrike" cap="none" dirty="0">
              <a:solidFill>
                <a:schemeClr val="dk2"/>
              </a:solidFill>
            </a:endParaRPr>
          </a:p>
        </p:txBody>
      </p:sp>
      <p:sp>
        <p:nvSpPr>
          <p:cNvPr id="158" name="Google Shape;158;p7"/>
          <p:cNvSpPr txBox="1">
            <a:spLocks noGrp="1"/>
          </p:cNvSpPr>
          <p:nvPr>
            <p:ph type="body" idx="1"/>
          </p:nvPr>
        </p:nvSpPr>
        <p:spPr>
          <a:xfrm>
            <a:off x="457200" y="1669880"/>
            <a:ext cx="8229600" cy="51120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305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280"/>
              <a:buFont typeface="Noto Sans Symbols"/>
              <a:buChar char="●"/>
            </a:pPr>
            <a:r>
              <a:rPr lang="fr-CA" sz="2400" b="1" dirty="0"/>
              <a:t>Un courriel automatisé </a:t>
            </a:r>
            <a:r>
              <a:rPr lang="fr-CA" sz="2400" dirty="0"/>
              <a:t>est envoyé aux responsables de contenu à la publication d’une nouvelle MSI :</a:t>
            </a:r>
            <a:endParaRPr sz="2400" dirty="0"/>
          </a:p>
          <a:p>
            <a:pPr marL="638810" lvl="1" indent="-2730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090"/>
              <a:buFont typeface="Noto Sans Symbols"/>
              <a:buChar char="●"/>
            </a:pPr>
            <a:r>
              <a:rPr lang="fr-CA" sz="2200" dirty="0"/>
              <a:t>professionnelle francophone ET anglophone*</a:t>
            </a:r>
            <a:endParaRPr dirty="0"/>
          </a:p>
          <a:p>
            <a:pPr marL="638810" lvl="1" indent="-2730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090"/>
              <a:buFont typeface="Noto Sans Symbols"/>
              <a:buChar char="●"/>
            </a:pPr>
            <a:r>
              <a:rPr lang="fr-CA" sz="2200" dirty="0"/>
              <a:t>non-professionnelle francophone ET anglophone*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280"/>
              <a:buNone/>
            </a:pPr>
            <a:r>
              <a:rPr lang="fr-CA" sz="1900" dirty="0"/>
              <a:t/>
            </a:r>
            <a:br>
              <a:rPr lang="fr-CA" sz="1900" dirty="0"/>
            </a:br>
            <a:r>
              <a:rPr lang="fr-CA" sz="1900" dirty="0"/>
              <a:t>* Il existe un délai de publication entre chacune des versions</a:t>
            </a:r>
            <a:endParaRPr sz="1900" dirty="0"/>
          </a:p>
          <a:p>
            <a:pPr marL="638810" lvl="1" indent="-140333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090"/>
              <a:buFont typeface="Noto Sans Symbols"/>
              <a:buNone/>
            </a:pPr>
            <a:endParaRPr sz="2200" dirty="0"/>
          </a:p>
          <a:p>
            <a:pPr marL="27305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1900"/>
              <a:buFont typeface="Noto Sans Symbols"/>
              <a:buNone/>
            </a:pPr>
            <a:endParaRPr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7"/>
          <p:cNvSpPr txBox="1">
            <a:spLocks noGrp="1"/>
          </p:cNvSpPr>
          <p:nvPr>
            <p:ph type="title"/>
          </p:nvPr>
        </p:nvSpPr>
        <p:spPr>
          <a:xfrm>
            <a:off x="0" y="31198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</a:pPr>
            <a:r>
              <a:rPr lang="fr-CA" sz="3000" b="0" i="0" u="none" strike="noStrike" cap="none" dirty="0">
                <a:solidFill>
                  <a:schemeClr val="dk2"/>
                </a:solidFill>
              </a:rPr>
              <a:t>Mises à jour et création des MSI - </a:t>
            </a:r>
            <a:r>
              <a:rPr lang="fr-CA" sz="3000" dirty="0"/>
              <a:t>Restez informé!</a:t>
            </a:r>
            <a:endParaRPr sz="3000" b="0" i="0" u="none" strike="noStrike" cap="none" dirty="0">
              <a:solidFill>
                <a:schemeClr val="dk2"/>
              </a:solidFill>
            </a:endParaRPr>
          </a:p>
        </p:txBody>
      </p:sp>
      <p:sp>
        <p:nvSpPr>
          <p:cNvPr id="158" name="Google Shape;158;p7"/>
          <p:cNvSpPr txBox="1">
            <a:spLocks noGrp="1"/>
          </p:cNvSpPr>
          <p:nvPr>
            <p:ph type="body" idx="1"/>
          </p:nvPr>
        </p:nvSpPr>
        <p:spPr>
          <a:xfrm>
            <a:off x="457200" y="1683948"/>
            <a:ext cx="8229600" cy="51120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27432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280"/>
              <a:buChar char="⚫"/>
            </a:pPr>
            <a:r>
              <a:rPr lang="fr-CA" sz="2400" dirty="0" smtClean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4"/>
                  </a:ext>
                </a:extLst>
              </a:rPr>
              <a:t>Consulter </a:t>
            </a:r>
            <a:r>
              <a:rPr lang="fr-CA" sz="2400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4"/>
                  </a:ext>
                </a:extLst>
              </a:rPr>
              <a:t>: </a:t>
            </a:r>
            <a:endParaRPr dirty="0"/>
          </a:p>
          <a:p>
            <a:pPr marL="850392" lvl="1" indent="-4572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1870"/>
              <a:buFont typeface="Arial"/>
              <a:buAutoNum type="arabicPeriod"/>
            </a:pPr>
            <a:r>
              <a:rPr lang="fr-CA" sz="2200" dirty="0"/>
              <a:t>La liste des MSI à </a:t>
            </a:r>
            <a:r>
              <a:rPr lang="fr-CA" sz="2200" dirty="0" smtClean="0"/>
              <a:t>venir</a:t>
            </a:r>
          </a:p>
          <a:p>
            <a:pPr marL="1307592" lvl="2" indent="-457200">
              <a:spcBef>
                <a:spcPts val="440"/>
              </a:spcBef>
              <a:buSzPts val="1870"/>
            </a:pPr>
            <a:r>
              <a:rPr lang="fr-CA" sz="1900" dirty="0" smtClean="0"/>
              <a:t>Disponible </a:t>
            </a:r>
            <a:r>
              <a:rPr lang="fr-CA" sz="1900" dirty="0"/>
              <a:t>dans le bandeau déroulant de la page d’accueil de la plateforme</a:t>
            </a:r>
            <a:endParaRPr sz="1900" dirty="0"/>
          </a:p>
          <a:p>
            <a:pPr marL="850392" lvl="1" indent="-4572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1870"/>
              <a:buFont typeface="Arial"/>
              <a:buAutoNum type="arabicPeriod"/>
            </a:pPr>
            <a:r>
              <a:rPr lang="fr-CA" sz="2200" dirty="0"/>
              <a:t>Le courriel mensuel envoyé aux responsables de </a:t>
            </a:r>
            <a:r>
              <a:rPr lang="fr-CA" sz="2200" dirty="0" smtClean="0"/>
              <a:t>contenu</a:t>
            </a:r>
          </a:p>
          <a:p>
            <a:pPr marL="1307592" lvl="2" indent="-457200">
              <a:spcBef>
                <a:spcPts val="440"/>
              </a:spcBef>
              <a:buSzPts val="1870"/>
            </a:pPr>
            <a:r>
              <a:rPr lang="fr-CA" sz="1900" dirty="0" smtClean="0"/>
              <a:t>Précise </a:t>
            </a:r>
            <a:r>
              <a:rPr lang="fr-CA" sz="1900" dirty="0"/>
              <a:t>la date prévue de publication des nouvelles MSI professionnelles francophones seulement</a:t>
            </a:r>
          </a:p>
          <a:p>
            <a:pPr marL="850392" lvl="1" indent="-4572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1870"/>
              <a:buFont typeface="Arial"/>
              <a:buAutoNum type="arabicPeriod"/>
            </a:pPr>
            <a:r>
              <a:rPr lang="fr-CA" sz="2200" dirty="0" smtClean="0"/>
              <a:t>Les notes </a:t>
            </a:r>
            <a:r>
              <a:rPr lang="fr-CA" sz="2200" dirty="0"/>
              <a:t>de révision </a:t>
            </a:r>
            <a:endParaRPr sz="2200" dirty="0"/>
          </a:p>
          <a:p>
            <a:pPr marL="1371600" lvl="2" indent="-32575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Char char="●"/>
            </a:pPr>
            <a:r>
              <a:rPr lang="fr-CA" sz="1900" dirty="0" smtClean="0"/>
              <a:t>Disponible dans la section située du côté droit de l’écran de chaque MSI</a:t>
            </a:r>
          </a:p>
          <a:p>
            <a:pPr marL="1371600" lvl="2" indent="-32575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Char char="●"/>
            </a:pPr>
            <a:r>
              <a:rPr lang="fr-CA" sz="1900" dirty="0" smtClean="0"/>
              <a:t>Précise s</a:t>
            </a:r>
            <a:r>
              <a:rPr lang="fr-CA" sz="1800" dirty="0" smtClean="0"/>
              <a:t>’il s’agit d’une mise à jour ou d’une création</a:t>
            </a:r>
          </a:p>
          <a:p>
            <a:pPr lvl="3" indent="-325755">
              <a:spcBef>
                <a:spcPts val="0"/>
              </a:spcBef>
              <a:buClr>
                <a:schemeClr val="accent1"/>
              </a:buClr>
              <a:buSzPts val="1530"/>
              <a:buChar char="●"/>
            </a:pPr>
            <a:r>
              <a:rPr lang="fr-CA" sz="1800" dirty="0" smtClean="0"/>
              <a:t>Pour les mises à jour : la note peut inclure comment l’information a été réorganisée (ex. : regroupement de plusieurs MSI)</a:t>
            </a:r>
          </a:p>
          <a:p>
            <a:pPr marL="120015" indent="0">
              <a:spcBef>
                <a:spcPts val="0"/>
              </a:spcBef>
              <a:buNone/>
            </a:pPr>
            <a:endParaRPr lang="fr-CA" dirty="0"/>
          </a:p>
          <a:p>
            <a:pPr marL="638810" lvl="1" indent="-140333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090"/>
              <a:buFont typeface="Noto Sans Symbols"/>
              <a:buNone/>
            </a:pPr>
            <a:endParaRPr sz="2200" dirty="0"/>
          </a:p>
          <a:p>
            <a:pPr marL="27305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1900"/>
              <a:buFont typeface="Noto Sans Symbols"/>
              <a:buNone/>
            </a:pP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2389624388"/>
      </p:ext>
    </p:extLst>
  </p:cSld>
  <p:clrMapOvr>
    <a:masterClrMapping/>
  </p:clrMapOvr>
</p:sld>
</file>

<file path=ppt/theme/theme1.xml><?xml version="1.0" encoding="utf-8"?>
<a:theme xmlns:a="http://schemas.openxmlformats.org/drawingml/2006/main" name="Débit">
  <a:themeElements>
    <a:clrScheme name="Débit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ébit">
  <a:themeElements>
    <a:clrScheme name="Débit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502</Words>
  <Application>Microsoft Office PowerPoint</Application>
  <PresentationFormat>Affichage à l'écran (4:3)</PresentationFormat>
  <Paragraphs>57</Paragraphs>
  <Slides>11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11</vt:i4>
      </vt:variant>
    </vt:vector>
  </HeadingPairs>
  <TitlesOfParts>
    <vt:vector size="13" baseType="lpstr">
      <vt:lpstr>Débit</vt:lpstr>
      <vt:lpstr>Débit</vt:lpstr>
      <vt:lpstr>Présentation PowerPoint</vt:lpstr>
      <vt:lpstr>Rôles des conseillères des MSI</vt:lpstr>
      <vt:lpstr>Processus de mise à jour</vt:lpstr>
      <vt:lpstr>Révision des MSI</vt:lpstr>
      <vt:lpstr>Révision des MSI – Restez informé!</vt:lpstr>
      <vt:lpstr>Mises à jour des MSI</vt:lpstr>
      <vt:lpstr>Création d’une MSI</vt:lpstr>
      <vt:lpstr>Mises à jour et création des MSI - Restez informé!</vt:lpstr>
      <vt:lpstr>Mises à jour et création des MSI - Restez informé!</vt:lpstr>
      <vt:lpstr>D’autres questions ?</vt:lpstr>
      <vt:lpstr>Foire aux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Martine Longtin</dc:creator>
  <cp:lastModifiedBy>Martine Longtin</cp:lastModifiedBy>
  <cp:revision>3</cp:revision>
  <dcterms:created xsi:type="dcterms:W3CDTF">2021-07-29T19:57:48Z</dcterms:created>
  <dcterms:modified xsi:type="dcterms:W3CDTF">2021-08-16T19:32:22Z</dcterms:modified>
</cp:coreProperties>
</file>